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7" r:id="rId4"/>
    <p:sldId id="272" r:id="rId5"/>
    <p:sldId id="258" r:id="rId6"/>
    <p:sldId id="273" r:id="rId7"/>
    <p:sldId id="271" r:id="rId8"/>
    <p:sldId id="269" r:id="rId9"/>
    <p:sldId id="270" r:id="rId10"/>
    <p:sldId id="266" r:id="rId11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5760" units="cm"/>
          <inkml:channel name="Y" type="integer" max="2160" units="cm"/>
          <inkml:channel name="T" type="integer" max="2.14748E9" units="dev"/>
        </inkml:traceFormat>
        <inkml:channelProperties>
          <inkml:channelProperty channel="X" name="resolution" value="196.58704" units="1/cm"/>
          <inkml:channelProperty channel="Y" name="resolution" value="130.90909" units="1/cm"/>
          <inkml:channelProperty channel="T" name="resolution" value="1" units="1/dev"/>
        </inkml:channelProperties>
      </inkml:inkSource>
      <inkml:timestamp xml:id="ts0" timeString="2020-12-10T12:51:40.47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24324 9716 0,'29'0'140,"0"29"-124,1 0-16,-1 0 15,0 1 1,-29-1 0,59 59-1,-1-59-15,1 59 16,-1-59 0,1 0-1,-1 30 1,1-1-1,-1-28 1,-58-1-16,30 0 16,28 0-1,1 1 1,-30 28 0,30 1-1,-1-30-15,-58 0 16,59 30-1,-59-30 1,58 30 0,-29-59-1,30 58 1,-30-29 0,-29 30-1,0-30 1,59 0-1,-59 1 17,29-1-32</inkml:trace>
  <inkml:trace contextRef="#ctx0" brushRef="#br0" timeOffset="1978.18">24616 10886 0,'30'-58'219,"-30"28"-219,29 1 16,-29-29-1,0 28 1,29 1 0,1 0-1,-1 0-15,-29-1 16,29 1-1,0 0 1,1-1 15,-30 1-15,0-29 0,29-1-1,0 30 1,-29-30-1,29 1 1,1 29-16,-30-1 16,58-28-16,-58-1 15,30 1 1,-30 29 0,29-30-1,-29 0 1,29 1-1,-29 29 1,59-30 0,-59 1-1,0 28-15,29 1 16,0 0-16,-29 0 16,0-1-1,0-28 1,29 29-1,1 29 1,-30-30 0,0 1-1,0 0 17,0-1-17</inkml:trace>
  <inkml:trace contextRef="#ctx0" brushRef="#br0" timeOffset="3474.67">22363 7287 0,'0'29'156,"0"0"-156,29 118 16,-29-60-16,29 118 15,-29-88-15,0-29 16,0 29-16,0 59 15,59-59 1,-59 0 0,29-59-1,0-28 1,-29 28 0,0-29-1,0 1 1,0-1-16,0 0 15,29 30 1</inkml:trace>
  <inkml:trace contextRef="#ctx0" brushRef="#br0" timeOffset="5433.45">22275 6526 0,'-30'0'360,"30"29"-360,-58-29 15,29 0 1,-1 0 0,1 0-1,29 30 1,0-1 0,29-29 15,1 0-31,28 0 15,-29-29 1,1 29 0,28 0-1,-28-30 1,28 1 0,-29 0-1,1 0-15,-1-1 16,-88 30 31,-28 30-47,-118-1 15,88 59 1,0-59 0,29-29-1,58 0 1,30 29-1,0 0 1,59-29 31,0-29-31,-1 0-16,59 0 15,-58 29 1,-30-30-1,0 30 1,30 0 0,-30 0-1,0 0-15,1 0 16,-1 0 31</inkml:trace>
  <inkml:trace contextRef="#ctx0" brushRef="#br0" timeOffset="7206.52">23153 8867 0,'0'-58'172,"0"-1"-156,-59 0-16,30-87 15,0-88 1,0 58 0,29-87-1,0 117-15,0-1 16,0 1-16,0 29 15,29 29 1,-29 59 0,0-29-1,29-1 1,0 1 0,30-1 15,-30 30-16,0-1-15,30-28 16,-30 58 0,-29-29-1,30 29 1,-1 0 0,0 0-1,0 0 1,30 29-1,-1 29 1,-28-28 0,-1-1-16,29-29 15,-28 88-15,-1-59 16,0 59 0,30 29-1,-1 29 1,1 30-1,-59-1 1,117-28 0,-117-89-16,0 59 15,0 0 1,0-87 0,0 28-16,0 1 15,0 28 1,29-57-1,-29-1 1,30 59 0,-30-30-1,0-29 1,0 30 0,29 0-1,-29-30 1,0 0-1,0 0-15,0 30 16</inkml:trace>
  <inkml:trace contextRef="#ctx0" brushRef="#br0" timeOffset="10306.71">25465 7989 0,'-58'-29'172,"28"29"-157,-28 0-15,-1 0 16,30 0-1,-29 0 1,-1 0 0,30 0-1,0 0 1,-30 58 0,30-28-1,-1-1-15,1 0 16,0 0-1,29 1 1,-29 28 0,29-28-1,0-1 1,0 0 0,0 0-16,0 1 31,0-1-16,0 0 17,0 0-32,29-29 47,0 0-32,0 0 1,1 0-16,-1 0 15,0 0 1,1 0 0,28 0-1,-29 0 1,1 0 0,28 0-1,-29 0 16,1 0-31,-1 0 16,29-29 0,-58 0 15,30 0-15,-30-1-1,0 1 1,29 29-1,-29-29 1,0 0 0,0-30-1,0 30 1,0-30 0,0 30-1,0-59 1,0 59-1,0-59 1,0 59-16,0-30 16,0 1-16,0-1 15,0-29 1,0 30 0,0-1-1,0-58 1,0 30-1,0-1 1,0 29 0,0-87-1,0 87 1,0 1-16,0-30 16,0 0-1,0 30 16,0 29-15,0-1 0,-29 30 15,29 30-15,0-1-1,0 0-15,0 0 16,-117 88-1,87 0 1,1 88 0,0-88-1,29 30 1,0-60 0,0-28-1,0-30-15,0 30 16,0-1-1,0-28 1,0 28-16,0 1 16,0-1-1,0-29 1,0 30 0,29-30-1,-29 0 1,29 1-1,30 57 17,-30-57-17,-29-1-15,29 0 47,-29 1-16,30-30 32,-1 0-63,0 0 16,1 0 15,-1 29 31,-29 0-46,0 0 15</inkml:trace>
  <inkml:trace contextRef="#ctx0" brushRef="#br0" timeOffset="12815.19">25963 8077 0,'29'0'156,"0"0"-140,1 0-1,28 0 1,30 0-16,88 0 15,-30 0 1,30-59 0,58 30-1,-176 29 1,30-29 0,-29 29-1,-30-29 1,30 29-1,-30-30 1,0 30-16,30-29 16,-30 0-1,0 29 17,0 0-17,-29-29 32,-29 29-31,0-30 15,0 30-15,-1 0-1,-28 0 1,-1 0-1,30 0 1,0 0 0,-30 0-1,30-29 1,-30 29 0,1 0-1,29 0-15,-1 0 16,-28-29-16,-1 29 15,30 0 1,0 0 0,-1 0-1,1 0 1,-29 0 15,28 0-15,1 0-16,0 0 15,0 0 1,-1 0 0,1 0-1,29 29 1,-29-29 0,-1 29-1,30 1 1,0-1-1,0 0 1,0 0 31,0 1-16,0-1-15,0 0-1,0 0 1,30-29 15,-30 30-15,29-1 15,-29 0-15,29 0-1,-29 1-15,0-1 16,30-29 0,-30 29-1,29 1 17,0-30-17,0 29 1,-29 0-1,30 0 1,-1-29 0,-29 30-1,29-1 17,0 0-17,1-29 1,-1 29-1,0-29 17,1 30-32,-30-1 15,29 0 17,0 0-17,0-29 1,1 30 15,-1-1-15,0-29 15,0 0 0</inkml:trace>
  <inkml:trace contextRef="#ctx0" brushRef="#br0" timeOffset="14516.35">28217 6643 0,'0'59'15,"0"-30"1,0 0-1,0 30 1,0 28 0,0-57-1,0 28-15,0-28 0,29 57 16,0 1 0,-29 0-1,0 0 1,0-30-1,0 1 1,0 28 0,0 1-1,0-58 1,0 57 0,0-28-16,0 29 15,0-59-15,0 59 16,0-1-1,0 1 1,0-58 0,0 57-1,30 1 1,-30-59 0,29 30-1,-29-1 1,29-28-1,-29 28-15,0 1 16,0 29 15,29-88-15</inkml:trace>
  <inkml:trace contextRef="#ctx0" brushRef="#br0" timeOffset="16928.87">28949 8223 0,'29'0'156,"0"0"-140,30 0-1,-30 0-15,0-29 16,59 29-1,0-29 1,0-1 0,-59-28-1,59 29 1,0-1 0,-30-28-16,-29 29 15,30 29 1,-30-30-16,0 1 15,1 29 1,58-58 0,-59 28 15,0 1-15,0 29-1,-29-29 1,0 0-16,-29 29 47,0 0-32,0 0 1,-1 0 0,1 0-16,0 0 15,-1 0 1,1 0-1,0 0-15,0 0 16,-30 0 0,1 0-16,-1 0 15,0 0 1,30 0 0,0 0-1,-30 0 1,1 0-1,29 0 1,-30 0 0,0 0-1,30 29 1,0-29-16,0 29 16,29 0-16,-30-29 15,1 30 1,0-1 15,0-29-15,-1 0-1,30 29 1,0 0-16,0 1 31,0-1-15,0 0 15,0 0-15,0 1-1,0-1 1,0 0 0,0 0-1,0 1-15,30-1 16,-1 30 15,-29-1-31,0-29 16,29 1-1,0 28 1,1 1 0,-1-1-1,0-29-15,0 1 16,30 28-1,-30-29 1,-29 30 0,30-59-1,-1 59 1,0-30-16,-29 0 16,59 0-1,-30-29 1,-29 30-1,29-30-15,30 0 32,-30 0-17,0 0 1,1 0 31,-1 0-16</inkml:trace>
  <inkml:trace contextRef="#ctx0" brushRef="#br0" timeOffset="20140.47">31232 7931 0,'-30'0'218,"1"-30"-202,-29 30 0,-1 0-1,1-29 1,28 29 0,1 0-1,-59 0 1,59 0-1,0 0-15,-1 0 0,-28 0 16,29 0 0,-30 0-1,30 0 17,-1 0-17,-28 29 1,29-29-1,-1 0 1,1 30 0,29-1-1,-29 0 1,29 0 0,0 1-1,0-1 32,0 0-16,0 0 1,29-29-17,-29 30-15,29-30 16,1 29-1,-1 0 1,29-29 0,-28 0-1,-30 30 1,58-30-16,-28 29 31,-1 0-31,0-29 16,0 29-16,1-29 15,-1 30 1,0-30 0,30 0-1,-59 29 1,58-29 0,-28 29-1,-1-29 1,0 29-1,30 1 1,-30-1 0,0 0-1,0 0 17,1 1-1,-30-1-16,0 0 17,0 0-1,0 1-31,0-1 31,0 0 0,0 1-15,0-1 0,0 0-1,-30 0 17,1 1-32,0-1 46,0 0-14,-1 0-32,-28-29 31,29 0-15,-1 0-1,1 0 1,0 0-1,-1 0 1,1 0-16,0 0 16,29-29 15,-29 29-15,29-29-1,-30 29 1,1 0-1,0-29 1,0 29 0,29-30-1,-30 30 1,30-29 0,0 0-16,0 0 31,0-1-16,0 1 32,0 0-31,0-1 15,0 1-15,-29 29 15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77394-0A20-4CF6-9066-CFC2C1C9D3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9149" y="389840"/>
            <a:ext cx="8281987" cy="2954655"/>
          </a:xfrm>
        </p:spPr>
        <p:txBody>
          <a:bodyPr anchor="t" anchorCtr="0">
            <a:normAutofit/>
          </a:bodyPr>
          <a:lstStyle>
            <a:lvl1pPr algn="l">
              <a:lnSpc>
                <a:spcPct val="100000"/>
              </a:lnSpc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10971F-8922-4B23-9C80-0643D7E350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9149" y="3536951"/>
            <a:ext cx="8281989" cy="255587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1BC074-1090-47AF-BDE8-3859BF574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7947-E287-4738-8C82-07CE4F01EF03}" type="datetime2">
              <a:rPr lang="en-US" smtClean="0"/>
              <a:t>Sunday, December 13, 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D6522F-D41A-4734-8BD1-BD6E5A37D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D4206-406C-42A3-BBD4-44C043180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‹nr.›</a:t>
            </a:fld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2184FF4-7029-4ED7-813A-192E60608764}"/>
              </a:ext>
            </a:extLst>
          </p:cNvPr>
          <p:cNvSpPr>
            <a:spLocks noChangeAspect="1"/>
          </p:cNvSpPr>
          <p:nvPr/>
        </p:nvSpPr>
        <p:spPr>
          <a:xfrm rot="2700000">
            <a:off x="612445" y="481888"/>
            <a:ext cx="1080000" cy="1262947"/>
          </a:xfrm>
          <a:custGeom>
            <a:avLst/>
            <a:gdLst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0 w 1080000"/>
              <a:gd name="connsiteY9" fmla="*/ 931034 h 1262947"/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540000 w 1080000"/>
              <a:gd name="connsiteY9" fmla="*/ 0 h 1262947"/>
              <a:gd name="connsiteX0" fmla="*/ 540000 w 1080000"/>
              <a:gd name="connsiteY0" fmla="*/ 0 h 1262947"/>
              <a:gd name="connsiteX1" fmla="*/ 1064374 w 1080000"/>
              <a:gd name="connsiteY1" fmla="*/ 931034 h 1262947"/>
              <a:gd name="connsiteX2" fmla="*/ 1069029 w 1080000"/>
              <a:gd name="connsiteY2" fmla="*/ 938533 h 1262947"/>
              <a:gd name="connsiteX3" fmla="*/ 1080000 w 1080000"/>
              <a:gd name="connsiteY3" fmla="*/ 992947 h 1262947"/>
              <a:gd name="connsiteX4" fmla="*/ 540000 w 1080000"/>
              <a:gd name="connsiteY4" fmla="*/ 1262947 h 1262947"/>
              <a:gd name="connsiteX5" fmla="*/ 0 w 1080000"/>
              <a:gd name="connsiteY5" fmla="*/ 992947 h 1262947"/>
              <a:gd name="connsiteX6" fmla="*/ 10971 w 1080000"/>
              <a:gd name="connsiteY6" fmla="*/ 938533 h 1262947"/>
              <a:gd name="connsiteX7" fmla="*/ 15626 w 1080000"/>
              <a:gd name="connsiteY7" fmla="*/ 931034 h 1262947"/>
              <a:gd name="connsiteX8" fmla="*/ 540000 w 1080000"/>
              <a:gd name="connsiteY8" fmla="*/ 0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AA7AB09-557C-41AD-9113-FF9F68FA1035}"/>
              </a:ext>
            </a:extLst>
          </p:cNvPr>
          <p:cNvSpPr/>
          <p:nvPr/>
        </p:nvSpPr>
        <p:spPr>
          <a:xfrm rot="8100000">
            <a:off x="626845" y="82896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F99ECAA-1F11-4937-BBA6-51935AB44C9D}"/>
              </a:ext>
            </a:extLst>
          </p:cNvPr>
          <p:cNvSpPr>
            <a:spLocks noChangeAspect="1"/>
          </p:cNvSpPr>
          <p:nvPr/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79DE9FAB-6BBA-4CFE-B67D-77B47F01ECA4}"/>
              </a:ext>
            </a:extLst>
          </p:cNvPr>
          <p:cNvGrpSpPr/>
          <p:nvPr/>
        </p:nvGrpSpPr>
        <p:grpSpPr>
          <a:xfrm>
            <a:off x="1329952" y="4524379"/>
            <a:ext cx="1980001" cy="1363916"/>
            <a:chOff x="4879602" y="3781429"/>
            <a:chExt cx="1980001" cy="1363916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</a:extLst>
            </p:cNvPr>
            <p:cNvSpPr/>
            <p:nvPr/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</a:extLst>
            </p:cNvPr>
            <p:cNvSpPr/>
            <p:nvPr/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40270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028302-E866-455D-8898-536230275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50800"/>
            <a:ext cx="11090275" cy="1333057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/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94E72B-F0CF-4BC4-B509-A1C4508BE4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3" y="2113862"/>
            <a:ext cx="11091600" cy="3978963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ACE49D-C22F-4540-AC09-E421D2A2ED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0863" y="6507212"/>
            <a:ext cx="262890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246CB39B-5F4C-4A7E-9BE3-AAFD45576D16}" type="datetime2">
              <a:rPr lang="en-US" smtClean="0"/>
              <a:t>Sunday, December 13, 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D5C3BE-317E-49E8-82B5-C8A7EC9C8A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9150" y="6507212"/>
            <a:ext cx="637921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74E12-6C16-431F-B2CE-E4B15916BA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48863" y="6507212"/>
            <a:ext cx="1692274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10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BA1B0FB-D917-4C8C-928F-313BD683BF39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8526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lang="en-US" sz="4800" kern="120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spcAft>
          <a:spcPts val="800"/>
        </a:spcAft>
        <a:buFont typeface="Arial" panose="020B0604020202020204" pitchFamily="34" charset="0"/>
        <a:buChar char="•"/>
        <a:defRPr sz="2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DB043B4-68C6-45B9-82AC-A5800EADB8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995739A-A0A7-4A3B-9D7D-F2C36A8C714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0000"/>
          <a:stretch/>
        </p:blipFill>
        <p:spPr>
          <a:xfrm>
            <a:off x="20" y="1"/>
            <a:ext cx="1219198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D4EA4DF-0E7C-4098-86F6-7D0ACAEFC0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332287" y="0"/>
            <a:ext cx="7859713" cy="6857998"/>
          </a:xfrm>
          <a:prstGeom prst="rect">
            <a:avLst/>
          </a:prstGeom>
          <a:gradFill flip="none" rotWithShape="1">
            <a:gsLst>
              <a:gs pos="50000">
                <a:schemeClr val="bg2">
                  <a:alpha val="60000"/>
                </a:schemeClr>
              </a:gs>
              <a:gs pos="0">
                <a:schemeClr val="bg2">
                  <a:alpha val="0"/>
                </a:schemeClr>
              </a:gs>
            </a:gsLst>
            <a:lin ang="108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1001C08-4EE9-438A-8CA1-70E3F24C37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75613" y="549275"/>
            <a:ext cx="3565524" cy="2887174"/>
          </a:xfrm>
        </p:spPr>
        <p:txBody>
          <a:bodyPr anchor="b">
            <a:normAutofit/>
          </a:bodyPr>
          <a:lstStyle/>
          <a:p>
            <a:r>
              <a:rPr lang="nl-NL" sz="4800" dirty="0"/>
              <a:t>Wiskunde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E05BC49-0F00-4C85-9AF5-A0CC5B39C8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773729"/>
            <a:ext cx="12192000" cy="1084271"/>
          </a:xfrm>
          <a:prstGeom prst="rect">
            <a:avLst/>
          </a:prstGeom>
          <a:gradFill flip="none" rotWithShape="1">
            <a:gsLst>
              <a:gs pos="90000">
                <a:schemeClr val="bg2">
                  <a:alpha val="60000"/>
                </a:schemeClr>
              </a:gs>
              <a:gs pos="28000">
                <a:schemeClr val="bg2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E3A5D73D-F957-4869-A6EF-B6E15F3CE6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75612" y="3569007"/>
            <a:ext cx="3565525" cy="2523817"/>
          </a:xfrm>
        </p:spPr>
        <p:txBody>
          <a:bodyPr>
            <a:normAutofit/>
          </a:bodyPr>
          <a:lstStyle/>
          <a:p>
            <a:r>
              <a:rPr lang="nl-NL" sz="2000" dirty="0">
                <a:solidFill>
                  <a:schemeClr val="tx1">
                    <a:alpha val="60000"/>
                  </a:schemeClr>
                </a:solidFill>
              </a:rPr>
              <a:t>Hoofdstuk 4</a:t>
            </a:r>
          </a:p>
        </p:txBody>
      </p:sp>
    </p:spTree>
    <p:extLst>
      <p:ext uri="{BB962C8B-B14F-4D97-AF65-F5344CB8AC3E}">
        <p14:creationId xmlns:p14="http://schemas.microsoft.com/office/powerpoint/2010/main" val="19733286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CD2349-7B2A-4D53-A48F-FA7CE163693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Voor de volgende les…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3D141C4E-CFC3-4CBA-A0D4-7762F82EFE7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Huiswerk: 	Maken opdracht 3, 4, 5, 7, 8, 9, 10</a:t>
            </a:r>
          </a:p>
          <a:p>
            <a:endParaRPr lang="nl-NL" dirty="0"/>
          </a:p>
          <a:p>
            <a:r>
              <a:rPr lang="nl-NL" dirty="0"/>
              <a:t>Meenemen: Geodriehoek, iPad en oortjes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t 3">
                <a:extLst>
                  <a:ext uri="{FF2B5EF4-FFF2-40B4-BE49-F238E27FC236}">
                    <a16:creationId xmlns:a16="http://schemas.microsoft.com/office/drawing/2014/main" id="{42E6B9B7-75DE-42F8-9CCE-C037449E33D5}"/>
                  </a:ext>
                </a:extLst>
              </p14:cNvPr>
              <p14:cNvContentPartPr/>
              <p14:nvPr/>
            </p14:nvContentPartPr>
            <p14:xfrm>
              <a:off x="7850160" y="2317680"/>
              <a:ext cx="3393720" cy="1633320"/>
            </p14:xfrm>
          </p:contentPart>
        </mc:Choice>
        <mc:Fallback xmlns="">
          <p:pic>
            <p:nvPicPr>
              <p:cNvPr id="4" name="Inkt 3">
                <a:extLst>
                  <a:ext uri="{FF2B5EF4-FFF2-40B4-BE49-F238E27FC236}">
                    <a16:creationId xmlns:a16="http://schemas.microsoft.com/office/drawing/2014/main" id="{42E6B9B7-75DE-42F8-9CCE-C037449E33D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840800" y="2308320"/>
                <a:ext cx="3412440" cy="16520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285738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B78447-41F9-4044-8A9B-8B91C8FCD52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Wat gaan we doen ?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D8C19E58-8304-4FA5-A06A-CC820D495D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9147" y="1992630"/>
            <a:ext cx="8281989" cy="3284219"/>
          </a:xfrm>
        </p:spPr>
        <p:txBody>
          <a:bodyPr>
            <a:normAutofit lnSpcReduction="10000"/>
          </a:bodyPr>
          <a:lstStyle/>
          <a:p>
            <a:pPr marL="342900" indent="-342900">
              <a:buFontTx/>
              <a:buChar char="-"/>
            </a:pPr>
            <a:r>
              <a:rPr lang="nl-NL" dirty="0"/>
              <a:t>Lijnen</a:t>
            </a:r>
          </a:p>
          <a:p>
            <a:pPr marL="342900" indent="-342900">
              <a:buFontTx/>
              <a:buChar char="-"/>
            </a:pPr>
            <a:r>
              <a:rPr lang="nl-NL" dirty="0"/>
              <a:t>Klokkijken</a:t>
            </a:r>
          </a:p>
          <a:p>
            <a:pPr marL="342900" indent="-342900">
              <a:buFontTx/>
              <a:buChar char="-"/>
            </a:pPr>
            <a:r>
              <a:rPr lang="nl-NL" dirty="0"/>
              <a:t>Nieuwe tekens</a:t>
            </a:r>
          </a:p>
          <a:p>
            <a:pPr marL="342900" indent="-342900">
              <a:buFontTx/>
              <a:buChar char="-"/>
            </a:pPr>
            <a:r>
              <a:rPr lang="nl-NL" dirty="0"/>
              <a:t>Opdrachtjes</a:t>
            </a:r>
          </a:p>
          <a:p>
            <a:pPr marL="342900" indent="-342900">
              <a:buFontTx/>
              <a:buChar char="-"/>
            </a:pPr>
            <a:r>
              <a:rPr lang="nl-NL" dirty="0"/>
              <a:t>Geodriehoek</a:t>
            </a:r>
          </a:p>
          <a:p>
            <a:pPr marL="342900" indent="-342900">
              <a:buFontTx/>
              <a:buChar char="-"/>
            </a:pPr>
            <a:r>
              <a:rPr lang="nl-NL" dirty="0"/>
              <a:t>Hoeken meten</a:t>
            </a:r>
          </a:p>
        </p:txBody>
      </p:sp>
    </p:spTree>
    <p:extLst>
      <p:ext uri="{BB962C8B-B14F-4D97-AF65-F5344CB8AC3E}">
        <p14:creationId xmlns:p14="http://schemas.microsoft.com/office/powerpoint/2010/main" val="2947635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390874-FBD5-4CA4-B4B2-299060A689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Opdrachtje</a:t>
            </a: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F9ACDAE2-2505-48F2-95DE-9A2F3F847753}"/>
              </a:ext>
            </a:extLst>
          </p:cNvPr>
          <p:cNvSpPr txBox="1"/>
          <p:nvPr/>
        </p:nvSpPr>
        <p:spPr>
          <a:xfrm>
            <a:off x="2333625" y="1590169"/>
            <a:ext cx="5019675" cy="1938992"/>
          </a:xfrm>
          <a:prstGeom prst="rect">
            <a:avLst/>
          </a:prstGeom>
          <a:noFill/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l-NL" sz="2000" u="sng" dirty="0">
                <a:solidFill>
                  <a:schemeClr val="tx1"/>
                </a:solidFill>
              </a:rPr>
              <a:t>Opdracht 1	Individueel</a:t>
            </a:r>
          </a:p>
          <a:p>
            <a:pPr marL="285750" indent="-285750">
              <a:buFontTx/>
              <a:buChar char="-"/>
            </a:pPr>
            <a:r>
              <a:rPr lang="nl-NL" sz="2000" dirty="0">
                <a:solidFill>
                  <a:schemeClr val="tx1"/>
                </a:solidFill>
              </a:rPr>
              <a:t>Schrijf alle soorten lijnen die je kent </a:t>
            </a:r>
            <a:r>
              <a:rPr lang="nl-NL" sz="2000" b="1" u="sng" dirty="0">
                <a:solidFill>
                  <a:schemeClr val="tx1"/>
                </a:solidFill>
              </a:rPr>
              <a:t>onder</a:t>
            </a:r>
            <a:r>
              <a:rPr lang="nl-NL" sz="2000" dirty="0">
                <a:solidFill>
                  <a:schemeClr val="tx1"/>
                </a:solidFill>
              </a:rPr>
              <a:t> elkaar in je schrift.</a:t>
            </a:r>
          </a:p>
          <a:p>
            <a:pPr marL="285750" indent="-285750">
              <a:buFontTx/>
              <a:buChar char="-"/>
            </a:pPr>
            <a:r>
              <a:rPr lang="nl-NL" sz="2000" dirty="0">
                <a:solidFill>
                  <a:schemeClr val="tx1"/>
                </a:solidFill>
              </a:rPr>
              <a:t>Je hebt 2 minuten de tijd</a:t>
            </a:r>
          </a:p>
          <a:p>
            <a:pPr marL="285750" indent="-285750">
              <a:buFontTx/>
              <a:buChar char="-"/>
            </a:pPr>
            <a:r>
              <a:rPr lang="nl-NL" sz="2000" dirty="0">
                <a:solidFill>
                  <a:schemeClr val="tx1"/>
                </a:solidFill>
              </a:rPr>
              <a:t>Je doet dit </a:t>
            </a:r>
            <a:r>
              <a:rPr lang="nl-NL" sz="2000" b="1" u="sng" dirty="0">
                <a:solidFill>
                  <a:schemeClr val="tx1"/>
                </a:solidFill>
              </a:rPr>
              <a:t>alleen</a:t>
            </a:r>
            <a:r>
              <a:rPr lang="nl-NL" sz="2000" dirty="0">
                <a:solidFill>
                  <a:schemeClr val="tx1"/>
                </a:solidFill>
              </a:rPr>
              <a:t>, dus 2 minuten doodse stilte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4593251C-8C18-4B2B-AAC5-B72895BC8057}"/>
              </a:ext>
            </a:extLst>
          </p:cNvPr>
          <p:cNvSpPr txBox="1"/>
          <p:nvPr/>
        </p:nvSpPr>
        <p:spPr>
          <a:xfrm>
            <a:off x="6096000" y="3759994"/>
            <a:ext cx="5019675" cy="1938992"/>
          </a:xfrm>
          <a:prstGeom prst="rect">
            <a:avLst/>
          </a:prstGeom>
          <a:noFill/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l-NL" sz="2000" u="sng" dirty="0">
                <a:solidFill>
                  <a:schemeClr val="tx1"/>
                </a:solidFill>
              </a:rPr>
              <a:t>Opdracht 2	In tweetallen</a:t>
            </a:r>
          </a:p>
          <a:p>
            <a:pPr marL="285750" indent="-285750">
              <a:buFontTx/>
              <a:buChar char="-"/>
            </a:pPr>
            <a:r>
              <a:rPr lang="nl-NL" sz="2000" dirty="0">
                <a:solidFill>
                  <a:schemeClr val="tx1"/>
                </a:solidFill>
              </a:rPr>
              <a:t>Schrijf de betekenis/ omschrijving van de lijn achter de lijn</a:t>
            </a:r>
          </a:p>
          <a:p>
            <a:pPr marL="285750" indent="-285750">
              <a:buFontTx/>
              <a:buChar char="-"/>
            </a:pPr>
            <a:r>
              <a:rPr lang="nl-NL" sz="2000" dirty="0">
                <a:solidFill>
                  <a:schemeClr val="tx1"/>
                </a:solidFill>
              </a:rPr>
              <a:t>Overleg met je buurman of buurvrouw</a:t>
            </a:r>
          </a:p>
          <a:p>
            <a:pPr marL="285750" indent="-285750">
              <a:buFontTx/>
              <a:buChar char="-"/>
            </a:pPr>
            <a:r>
              <a:rPr lang="nl-NL" sz="2000" b="1" u="sng" dirty="0">
                <a:solidFill>
                  <a:schemeClr val="tx1"/>
                </a:solidFill>
              </a:rPr>
              <a:t>Niet </a:t>
            </a:r>
            <a:r>
              <a:rPr lang="nl-NL" sz="2000" dirty="0">
                <a:solidFill>
                  <a:schemeClr val="tx1"/>
                </a:solidFill>
              </a:rPr>
              <a:t>met de mensen voor/achter je</a:t>
            </a:r>
          </a:p>
          <a:p>
            <a:pPr marL="285750" indent="-285750">
              <a:buFontTx/>
              <a:buChar char="-"/>
            </a:pPr>
            <a:r>
              <a:rPr lang="nl-NL" sz="2000" dirty="0">
                <a:solidFill>
                  <a:schemeClr val="tx1"/>
                </a:solidFill>
              </a:rPr>
              <a:t>Je hebt 5 minuten de tijd</a:t>
            </a:r>
          </a:p>
        </p:txBody>
      </p:sp>
    </p:spTree>
    <p:extLst>
      <p:ext uri="{BB962C8B-B14F-4D97-AF65-F5344CB8AC3E}">
        <p14:creationId xmlns:p14="http://schemas.microsoft.com/office/powerpoint/2010/main" val="1766536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845230-7918-4765-86F3-9B6ED43941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Lijnen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FE489BFB-F4E8-431B-B406-C9FA49AE2F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9147" y="1867166"/>
            <a:ext cx="8281989" cy="4600993"/>
          </a:xfrm>
        </p:spPr>
        <p:txBody>
          <a:bodyPr>
            <a:normAutofit/>
          </a:bodyPr>
          <a:lstStyle/>
          <a:p>
            <a:r>
              <a:rPr lang="nl-NL" dirty="0"/>
              <a:t>Loodlijn	= 	Lijn die loodrecht op een andere lijn 				staat</a:t>
            </a:r>
          </a:p>
          <a:p>
            <a:r>
              <a:rPr lang="nl-NL" dirty="0"/>
              <a:t>Evenwijdige	=	Lijnen met dezelfde richting en elkaar lijnen			nooit raken</a:t>
            </a:r>
          </a:p>
          <a:p>
            <a:r>
              <a:rPr lang="nl-NL" dirty="0"/>
              <a:t>Kijklijnen	=	Lijnen die de grenzen van het gebied 				dat gezien wordt aangeven</a:t>
            </a:r>
          </a:p>
          <a:p>
            <a:endParaRPr lang="nl-NL" dirty="0"/>
          </a:p>
          <a:p>
            <a:r>
              <a:rPr lang="nl-NL" dirty="0"/>
              <a:t>Benen		=	Lijnen die samen een hoek vormen</a:t>
            </a:r>
          </a:p>
        </p:txBody>
      </p:sp>
    </p:spTree>
    <p:extLst>
      <p:ext uri="{BB962C8B-B14F-4D97-AF65-F5344CB8AC3E}">
        <p14:creationId xmlns:p14="http://schemas.microsoft.com/office/powerpoint/2010/main" val="20922642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AB37BC-652B-4B18-9423-AF528D99E9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9424" y="303292"/>
            <a:ext cx="8281987" cy="991285"/>
          </a:xfrm>
        </p:spPr>
        <p:txBody>
          <a:bodyPr/>
          <a:lstStyle/>
          <a:p>
            <a:r>
              <a:rPr lang="nl-NL" dirty="0"/>
              <a:t>Hoeken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E23256F2-0311-4AC1-958F-39D7D48EFA99}"/>
              </a:ext>
            </a:extLst>
          </p:cNvPr>
          <p:cNvSpPr txBox="1"/>
          <p:nvPr/>
        </p:nvSpPr>
        <p:spPr>
          <a:xfrm>
            <a:off x="3335155" y="1589877"/>
            <a:ext cx="759460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2200" dirty="0"/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3C147C27-6402-486D-BFF7-B92DA93684E5}"/>
              </a:ext>
            </a:extLst>
          </p:cNvPr>
          <p:cNvSpPr txBox="1"/>
          <p:nvPr/>
        </p:nvSpPr>
        <p:spPr>
          <a:xfrm>
            <a:off x="1257300" y="2020764"/>
            <a:ext cx="8353425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/>
              <a:t>Wat weten we al ?</a:t>
            </a:r>
          </a:p>
          <a:p>
            <a:endParaRPr lang="nl-NL" sz="2000" dirty="0"/>
          </a:p>
          <a:p>
            <a:endParaRPr lang="nl-NL" sz="2000" dirty="0"/>
          </a:p>
          <a:p>
            <a:r>
              <a:rPr lang="nl-NL" sz="2000" dirty="0"/>
              <a:t>Hele hoek		= 360		=	Volle hoek</a:t>
            </a:r>
          </a:p>
          <a:p>
            <a:endParaRPr lang="nl-NL" sz="2000" dirty="0"/>
          </a:p>
          <a:p>
            <a:r>
              <a:rPr lang="nl-NL" sz="2000" dirty="0"/>
              <a:t>Halve hoek 		= 180		=	Gestrekte hoek</a:t>
            </a:r>
          </a:p>
          <a:p>
            <a:endParaRPr lang="nl-NL" sz="2000" dirty="0"/>
          </a:p>
          <a:p>
            <a:r>
              <a:rPr lang="nl-NL" sz="2000" dirty="0"/>
              <a:t>Rechte hoek		= 90		=	Rechte hoek</a:t>
            </a:r>
          </a:p>
          <a:p>
            <a:endParaRPr lang="nl-NL" sz="2000" dirty="0"/>
          </a:p>
          <a:p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340717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68D87F-5224-471B-9AAA-93E215309E1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Opdrachten maken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15F9AE7B-A0EC-435E-AA6F-3736296B2B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9149" y="1695450"/>
            <a:ext cx="8281989" cy="4397375"/>
          </a:xfrm>
        </p:spPr>
        <p:txBody>
          <a:bodyPr>
            <a:normAutofit/>
          </a:bodyPr>
          <a:lstStyle/>
          <a:p>
            <a:r>
              <a:rPr lang="nl-NL" sz="2800" dirty="0"/>
              <a:t>Maken opdracht 3, 4 en 5</a:t>
            </a:r>
          </a:p>
          <a:p>
            <a:r>
              <a:rPr lang="nl-NL" sz="2800" dirty="0"/>
              <a:t>Je hebt 10 minuten de tijd</a:t>
            </a:r>
          </a:p>
          <a:p>
            <a:r>
              <a:rPr lang="nl-NL" sz="2800" dirty="0"/>
              <a:t>Heb je een vraag of ben je klaar ? </a:t>
            </a:r>
          </a:p>
          <a:p>
            <a:r>
              <a:rPr lang="nl-NL" sz="2800" dirty="0"/>
              <a:t>	</a:t>
            </a:r>
            <a:r>
              <a:rPr lang="nl-NL" sz="2800" dirty="0">
                <a:sym typeface="Wingdings" panose="05000000000000000000" pitchFamily="2" charset="2"/>
              </a:rPr>
              <a:t></a:t>
            </a:r>
            <a:r>
              <a:rPr lang="nl-NL" sz="2800" dirty="0"/>
              <a:t>Steek je vinger op !</a:t>
            </a:r>
          </a:p>
          <a:p>
            <a:endParaRPr lang="nl-NL" sz="2800" dirty="0"/>
          </a:p>
          <a:p>
            <a:r>
              <a:rPr lang="nl-NL" sz="2800" dirty="0"/>
              <a:t>Dit is huiswerk </a:t>
            </a:r>
            <a:r>
              <a:rPr lang="nl-NL" sz="2800" dirty="0">
                <a:sym typeface="Wingdings" panose="05000000000000000000" pitchFamily="2" charset="2"/>
              </a:rPr>
              <a:t></a:t>
            </a:r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29815953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C6417E-6D94-4857-83F0-4B565035DDA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Klok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DEAA690A-46C6-41FE-8D7C-CD14347C5E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9147" y="1867167"/>
            <a:ext cx="8281989" cy="2555874"/>
          </a:xfrm>
        </p:spPr>
        <p:txBody>
          <a:bodyPr/>
          <a:lstStyle/>
          <a:p>
            <a:r>
              <a:rPr lang="nl-NL" dirty="0"/>
              <a:t>De wijzers zijn benen</a:t>
            </a:r>
          </a:p>
          <a:p>
            <a:r>
              <a:rPr lang="nl-NL" dirty="0">
                <a:sym typeface="Wingdings" panose="05000000000000000000" pitchFamily="2" charset="2"/>
              </a:rPr>
              <a:t>Vormen samen een hoek</a:t>
            </a:r>
          </a:p>
          <a:p>
            <a:r>
              <a:rPr lang="nl-NL" u="sng" dirty="0">
                <a:sym typeface="Wingdings" panose="05000000000000000000" pitchFamily="2" charset="2"/>
              </a:rPr>
              <a:t>Voorbeeld</a:t>
            </a:r>
            <a:endParaRPr lang="nl-NL" dirty="0">
              <a:sym typeface="Wingdings" panose="05000000000000000000" pitchFamily="2" charset="2"/>
            </a:endParaRPr>
          </a:p>
          <a:p>
            <a:r>
              <a:rPr lang="nl-NL" dirty="0">
                <a:sym typeface="Wingdings" panose="05000000000000000000" pitchFamily="2" charset="2"/>
              </a:rPr>
              <a:t>Tijd: 15:00	Hoek: 90 graden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54378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EC5A56-38D0-46A2-81E8-2826A8174E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Geodriehoek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FCC1D4B-8B4E-4D54-AF02-AF25BBAA75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9149" y="1752600"/>
            <a:ext cx="8281989" cy="4340225"/>
          </a:xfrm>
        </p:spPr>
        <p:txBody>
          <a:bodyPr>
            <a:normAutofit/>
          </a:bodyPr>
          <a:lstStyle/>
          <a:p>
            <a:r>
              <a:rPr lang="nl-NL" dirty="0"/>
              <a:t>Hoe teken je een hoek ?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>
                <a:sym typeface="Wingdings" panose="05000000000000000000" pitchFamily="2" charset="2"/>
              </a:rPr>
              <a:t>Leg de 0 van je liniaal bij het beginpunt van de lijn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>
                <a:sym typeface="Wingdings" panose="05000000000000000000" pitchFamily="2" charset="2"/>
              </a:rPr>
              <a:t>Kijk op de gradenboog naar het aantal graden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>
                <a:sym typeface="Wingdings" panose="05000000000000000000" pitchFamily="2" charset="2"/>
              </a:rPr>
              <a:t>Zet een stip bij het aantal graden dat je nodig hebt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>
                <a:sym typeface="Wingdings" panose="05000000000000000000" pitchFamily="2" charset="2"/>
              </a:rPr>
              <a:t>Trek een lijn vanaf het beginpunt van de lijn naar de stip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468105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22F3A6-EBD8-4F3B-A693-46BFFB5B14B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Nieuwe tekens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ndertitel 2">
                <a:extLst>
                  <a:ext uri="{FF2B5EF4-FFF2-40B4-BE49-F238E27FC236}">
                    <a16:creationId xmlns:a16="http://schemas.microsoft.com/office/drawing/2014/main" id="{94105D78-53DE-4E9A-A275-C9C92D3C6B90}"/>
                  </a:ext>
                </a:extLst>
              </p:cNvPr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3359149" y="1952625"/>
                <a:ext cx="8281989" cy="4140200"/>
              </a:xfrm>
            </p:spPr>
            <p:txBody>
              <a:bodyPr>
                <a:normAutofit/>
              </a:bodyPr>
              <a:lstStyle/>
              <a:p>
                <a:r>
                  <a:rPr lang="nl-NL" dirty="0"/>
                  <a:t>Hoek			= </a:t>
                </a:r>
                <a14:m>
                  <m:oMath xmlns:m="http://schemas.openxmlformats.org/officeDocument/2006/math">
                    <m:r>
                      <a:rPr lang="nl-NL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endParaRPr lang="nl-NL" dirty="0"/>
              </a:p>
              <a:p>
                <a:r>
                  <a:rPr lang="nl-NL" dirty="0"/>
                  <a:t>Graden teken	= ˚</a:t>
                </a:r>
              </a:p>
              <a:p>
                <a:endParaRPr lang="nl-NL" dirty="0"/>
              </a:p>
              <a:p>
                <a:r>
                  <a:rPr lang="nl-NL" u="sng" dirty="0"/>
                  <a:t>Oud</a:t>
                </a:r>
              </a:p>
              <a:p>
                <a:r>
                  <a:rPr lang="nl-NL" dirty="0"/>
                  <a:t>Hoek van 90 graden	=	Vierkantje in de hoek</a:t>
                </a:r>
              </a:p>
              <a:p>
                <a:r>
                  <a:rPr lang="nl-NL" dirty="0"/>
                  <a:t>Evenwijdig			= 	&gt;&gt; op de lijn</a:t>
                </a:r>
              </a:p>
            </p:txBody>
          </p:sp>
        </mc:Choice>
        <mc:Fallback>
          <p:sp>
            <p:nvSpPr>
              <p:cNvPr id="3" name="Ondertitel 2">
                <a:extLst>
                  <a:ext uri="{FF2B5EF4-FFF2-40B4-BE49-F238E27FC236}">
                    <a16:creationId xmlns:a16="http://schemas.microsoft.com/office/drawing/2014/main" id="{94105D78-53DE-4E9A-A275-C9C92D3C6B9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3359149" y="1952625"/>
                <a:ext cx="8281989" cy="4140200"/>
              </a:xfrm>
              <a:blipFill>
                <a:blip r:embed="rId2"/>
                <a:stretch>
                  <a:fillRect l="-2208" t="-2062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59423220"/>
      </p:ext>
    </p:extLst>
  </p:cSld>
  <p:clrMapOvr>
    <a:masterClrMapping/>
  </p:clrMapOvr>
</p:sld>
</file>

<file path=ppt/theme/theme1.xml><?xml version="1.0" encoding="utf-8"?>
<a:theme xmlns:a="http://schemas.openxmlformats.org/drawingml/2006/main" name="3DFloatVTI">
  <a:themeElements>
    <a:clrScheme name="AnalogousFromDarkSeedLeftStep">
      <a:dk1>
        <a:srgbClr val="000000"/>
      </a:dk1>
      <a:lt1>
        <a:srgbClr val="FFFFFF"/>
      </a:lt1>
      <a:dk2>
        <a:srgbClr val="243441"/>
      </a:dk2>
      <a:lt2>
        <a:srgbClr val="E2E8E5"/>
      </a:lt2>
      <a:accent1>
        <a:srgbClr val="D8388A"/>
      </a:accent1>
      <a:accent2>
        <a:srgbClr val="C626BA"/>
      </a:accent2>
      <a:accent3>
        <a:srgbClr val="A138D8"/>
      </a:accent3>
      <a:accent4>
        <a:srgbClr val="6645CE"/>
      </a:accent4>
      <a:accent5>
        <a:srgbClr val="3854D8"/>
      </a:accent5>
      <a:accent6>
        <a:srgbClr val="2685C6"/>
      </a:accent6>
      <a:hlink>
        <a:srgbClr val="7273D0"/>
      </a:hlink>
      <a:folHlink>
        <a:srgbClr val="7F7F7F"/>
      </a:folHlink>
    </a:clrScheme>
    <a:fontScheme name="Float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3DFloatVTI" id="{F59BA300-ED19-4B39-9AE3-7882B1DE8B78}" vid="{0FEC63E3-719F-4F50-9F1E-5B8BAF39109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2444</TotalTime>
  <Words>360</Words>
  <Application>Microsoft Office PowerPoint</Application>
  <PresentationFormat>Breedbeeld</PresentationFormat>
  <Paragraphs>63</Paragraphs>
  <Slides>10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4" baseType="lpstr">
      <vt:lpstr>Arial</vt:lpstr>
      <vt:lpstr>Avenir Next LT Pro</vt:lpstr>
      <vt:lpstr>Cambria Math</vt:lpstr>
      <vt:lpstr>3DFloatVTI</vt:lpstr>
      <vt:lpstr>Wiskunde</vt:lpstr>
      <vt:lpstr>Wat gaan we doen ?</vt:lpstr>
      <vt:lpstr>Opdrachtje</vt:lpstr>
      <vt:lpstr>Lijnen</vt:lpstr>
      <vt:lpstr>Hoeken</vt:lpstr>
      <vt:lpstr>Opdrachten maken</vt:lpstr>
      <vt:lpstr>Klok</vt:lpstr>
      <vt:lpstr>Geodriehoek</vt:lpstr>
      <vt:lpstr>Nieuwe tekens</vt:lpstr>
      <vt:lpstr>Voor de volgende les…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Wiskunde</dc:title>
  <dc:creator>Nienke Bos</dc:creator>
  <cp:lastModifiedBy>Nienke Bos</cp:lastModifiedBy>
  <cp:revision>32</cp:revision>
  <dcterms:created xsi:type="dcterms:W3CDTF">2020-09-29T13:11:01Z</dcterms:created>
  <dcterms:modified xsi:type="dcterms:W3CDTF">2020-12-13T21:47:36Z</dcterms:modified>
</cp:coreProperties>
</file>